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slideLayouts/slideLayout3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29"/>
  </p:notesMasterIdLst>
  <p:handoutMasterIdLst>
    <p:handoutMasterId r:id="rId30"/>
  </p:handoutMasterIdLst>
  <p:sldIdLst>
    <p:sldId id="603" r:id="rId8"/>
    <p:sldId id="2340" r:id="rId9"/>
    <p:sldId id="739" r:id="rId10"/>
    <p:sldId id="2685" r:id="rId11"/>
    <p:sldId id="2633" r:id="rId12"/>
    <p:sldId id="2641" r:id="rId13"/>
    <p:sldId id="2686" r:id="rId14"/>
    <p:sldId id="2687" r:id="rId15"/>
    <p:sldId id="2688" r:id="rId16"/>
    <p:sldId id="2694" r:id="rId17"/>
    <p:sldId id="2695" r:id="rId18"/>
    <p:sldId id="2696" r:id="rId19"/>
    <p:sldId id="2697" r:id="rId20"/>
    <p:sldId id="2698" r:id="rId21"/>
    <p:sldId id="2699" r:id="rId22"/>
    <p:sldId id="2689" r:id="rId23"/>
    <p:sldId id="2690" r:id="rId24"/>
    <p:sldId id="2691" r:id="rId25"/>
    <p:sldId id="2692" r:id="rId26"/>
    <p:sldId id="2693" r:id="rId27"/>
    <p:sldId id="582" r:id="rId28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221815"/>
    <a:srgbClr val="91A2BF"/>
    <a:srgbClr val="66BA36"/>
    <a:srgbClr val="595757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18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408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4/8/24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4/8/24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7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799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7889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62905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hyperlink" Target="https://chenzomi12.github.io/" TargetMode="Externa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hyperlink" Target="https://chenzomi12.github.io/" TargetMode="Externa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2024/4/8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  <p:sldLayoutId id="2147483982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2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  <p:sldLayoutId id="2147483983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F428E92-67B5-D14D-9419-67C97B68A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393158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4872" y="1024760"/>
            <a:ext cx="2378228" cy="643926"/>
          </a:xfrm>
          <a:prstGeom prst="rect">
            <a:avLst/>
          </a:prstGeom>
          <a:noFill/>
        </p:spPr>
        <p:txBody>
          <a:bodyPr anchor="ctr"/>
          <a:lstStyle/>
          <a:p>
            <a:pPr marL="0" indent="0">
              <a:buNone/>
            </a:pPr>
            <a:r>
              <a:rPr lang="en-US" altLang="zh-CN" sz="48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314" y="1062166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3926224" y="923711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8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大模型：分布式训练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795912" y="1883217"/>
            <a:ext cx="10604938" cy="3459963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96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序列并行</a:t>
            </a:r>
            <a:endParaRPr lang="en-US" altLang="zh-CN" sz="9600" kern="0" dirty="0">
              <a:solidFill>
                <a:schemeClr val="bg1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  <a:p>
            <a:r>
              <a:rPr lang="en-US" altLang="zh-CN" sz="96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Sequence</a:t>
            </a:r>
            <a:r>
              <a:rPr lang="zh-CN" altLang="en-US" sz="96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96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Parallel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8CA2B21-65D8-BC4A-A08B-5DF7F9814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6FBCDCF-9396-AA44-923A-959E575779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LayerNorm</a:t>
            </a:r>
            <a:r>
              <a:rPr lang="zh-CN" altLang="en-US" dirty="0"/>
              <a:t>和</a:t>
            </a:r>
            <a:r>
              <a:rPr lang="en-US" altLang="zh-CN" dirty="0"/>
              <a:t>Dropout</a:t>
            </a:r>
            <a:r>
              <a:rPr lang="zh-CN" altLang="en-US" dirty="0"/>
              <a:t>的计算被平摊到了各个设备上，减少了计算资源的浪费；</a:t>
            </a:r>
            <a:r>
              <a:rPr lang="en-US" altLang="zh-CN" dirty="0"/>
              <a:t>2. LayerNorm</a:t>
            </a:r>
            <a:r>
              <a:rPr lang="zh-CN" altLang="en-US" dirty="0"/>
              <a:t>和</a:t>
            </a:r>
            <a:r>
              <a:rPr lang="en-US" altLang="zh-CN" dirty="0"/>
              <a:t>Dropout</a:t>
            </a:r>
            <a:r>
              <a:rPr lang="zh-CN" altLang="en-US" dirty="0"/>
              <a:t>所产生的激活值也被平摊到了各个设备上，进一步降低了显存开销。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B942C8-7CD9-FA47-ABDA-87859DFB4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71" y="3264286"/>
            <a:ext cx="106680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981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2BDEE1C-881B-0644-99BA-C0BC975A3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155491-E100-BD48-AB38-49E28094E2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存在划分，必然就存在通信。在</a:t>
            </a:r>
            <a:r>
              <a:rPr lang="en-US" altLang="zh-CN" dirty="0"/>
              <a:t>Megatron1, 2</a:t>
            </a:r>
            <a:r>
              <a:rPr lang="zh-CN" altLang="en-US" dirty="0"/>
              <a:t>中，</a:t>
            </a:r>
            <a:r>
              <a:rPr lang="en-US" altLang="zh-CN" dirty="0"/>
              <a:t>Transformer</a:t>
            </a:r>
            <a:r>
              <a:rPr lang="zh-CN" altLang="en-US" dirty="0"/>
              <a:t>核的</a:t>
            </a:r>
            <a:r>
              <a:rPr lang="en-US" altLang="zh-CN" dirty="0"/>
              <a:t>TP</a:t>
            </a:r>
            <a:r>
              <a:rPr lang="zh-CN" altLang="en-US" dirty="0"/>
              <a:t>通信是由正向两个</a:t>
            </a:r>
            <a:r>
              <a:rPr lang="en-US" altLang="zh-CN" dirty="0"/>
              <a:t>Allreduce</a:t>
            </a:r>
            <a:r>
              <a:rPr lang="zh-CN" altLang="en-US" dirty="0"/>
              <a:t>以及后向两个</a:t>
            </a:r>
            <a:r>
              <a:rPr lang="en-US" altLang="zh-CN" dirty="0"/>
              <a:t>Allreduce</a:t>
            </a:r>
            <a:r>
              <a:rPr lang="zh-CN" altLang="en-US" dirty="0"/>
              <a:t>组成的。</a:t>
            </a:r>
            <a:r>
              <a:rPr lang="en-US" altLang="zh-CN" dirty="0"/>
              <a:t>Megatron 3</a:t>
            </a:r>
            <a:r>
              <a:rPr lang="zh-CN" altLang="en-US" dirty="0"/>
              <a:t>由于对</a:t>
            </a:r>
            <a:r>
              <a:rPr lang="en-US" altLang="zh-CN" dirty="0"/>
              <a:t>sequence</a:t>
            </a:r>
            <a:r>
              <a:rPr lang="zh-CN" altLang="en-US" dirty="0"/>
              <a:t>维度进行了划分，</a:t>
            </a:r>
            <a:r>
              <a:rPr lang="en-US" altLang="zh-CN" dirty="0"/>
              <a:t>Allreduce</a:t>
            </a:r>
            <a:r>
              <a:rPr lang="zh-CN" altLang="en-US" dirty="0"/>
              <a:t>在这里已经不合适了。为了收集在各个设备上的</a:t>
            </a:r>
            <a:r>
              <a:rPr lang="en-US" altLang="zh-CN" dirty="0"/>
              <a:t>sequence parallel</a:t>
            </a:r>
            <a:r>
              <a:rPr lang="zh-CN" altLang="en-US" dirty="0"/>
              <a:t>所产生的结果，需要插入</a:t>
            </a:r>
            <a:r>
              <a:rPr lang="en-US" altLang="zh-CN" dirty="0"/>
              <a:t>Allgather</a:t>
            </a:r>
            <a:r>
              <a:rPr lang="zh-CN" altLang="en-US" dirty="0"/>
              <a:t>算子；而为了使得</a:t>
            </a:r>
            <a:r>
              <a:rPr lang="en-US" altLang="zh-CN" dirty="0"/>
              <a:t>TP</a:t>
            </a:r>
            <a:r>
              <a:rPr lang="zh-CN" altLang="en-US" dirty="0"/>
              <a:t>所产生的结果可以传入</a:t>
            </a:r>
            <a:r>
              <a:rPr lang="en-US" altLang="zh-CN" dirty="0"/>
              <a:t>sequence parallel</a:t>
            </a:r>
            <a:r>
              <a:rPr lang="zh-CN" altLang="en-US" dirty="0"/>
              <a:t>层，需要插入</a:t>
            </a:r>
            <a:r>
              <a:rPr lang="en-US" altLang="zh-CN" dirty="0"/>
              <a:t>reduce-scatter</a:t>
            </a:r>
            <a:r>
              <a:rPr lang="zh-CN" altLang="en-US" dirty="0"/>
              <a:t>算子。在下图中， � 所代表的就是前向</a:t>
            </a:r>
            <a:r>
              <a:rPr lang="en-US" altLang="zh-CN" dirty="0"/>
              <a:t>Allgather</a:t>
            </a:r>
            <a:r>
              <a:rPr lang="zh-CN" altLang="en-US" dirty="0"/>
              <a:t>，反向</a:t>
            </a:r>
            <a:r>
              <a:rPr lang="en-US" altLang="zh-CN" dirty="0"/>
              <a:t>reduce scatter</a:t>
            </a:r>
            <a:r>
              <a:rPr lang="zh-CN" altLang="en-US" dirty="0"/>
              <a:t>，�</a:t>
            </a:r>
            <a:r>
              <a:rPr lang="en-US" altLang="zh-CN" dirty="0"/>
              <a:t>¯ </a:t>
            </a:r>
            <a:r>
              <a:rPr lang="zh-CN" altLang="en-US" dirty="0"/>
              <a:t>则是相反的操作。这么一来，我们可以清楚地看到，</a:t>
            </a:r>
            <a:r>
              <a:rPr lang="en-US" altLang="zh-CN" dirty="0"/>
              <a:t>Megatron-3</a:t>
            </a:r>
            <a:r>
              <a:rPr lang="zh-CN" altLang="en-US" dirty="0"/>
              <a:t>中，一共有</a:t>
            </a:r>
            <a:r>
              <a:rPr lang="en-US" altLang="zh-CN" dirty="0"/>
              <a:t>4</a:t>
            </a:r>
            <a:r>
              <a:rPr lang="zh-CN" altLang="en-US" dirty="0"/>
              <a:t>个</a:t>
            </a:r>
            <a:r>
              <a:rPr lang="en-US" altLang="zh-CN" dirty="0"/>
              <a:t>Allgather</a:t>
            </a:r>
            <a:r>
              <a:rPr lang="zh-CN" altLang="en-US" dirty="0"/>
              <a:t>和</a:t>
            </a:r>
            <a:r>
              <a:rPr lang="en-US" altLang="zh-CN" dirty="0"/>
              <a:t>4</a:t>
            </a:r>
            <a:r>
              <a:rPr lang="zh-CN" altLang="en-US" dirty="0"/>
              <a:t>个</a:t>
            </a:r>
            <a:r>
              <a:rPr lang="en-US" altLang="zh-CN" dirty="0"/>
              <a:t>reduce-scatter</a:t>
            </a:r>
            <a:r>
              <a:rPr lang="zh-CN" altLang="en-US" dirty="0"/>
              <a:t>算子。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1C7350-6044-4C4C-BDAB-82C7C0489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71" y="3264286"/>
            <a:ext cx="106680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782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983D50-8281-C348-9FFA-835F31AF6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238D21-045D-FE4F-B370-70ED1D3F3B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1A8A36-F76D-9246-9B90-F513E7964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81" y="1289050"/>
            <a:ext cx="112268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61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1EF262-22C1-A44D-B87F-FB2DC0AD1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B3C2A4-0100-6C4B-A7A8-04B6CB1827E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EBB77F-2F6B-DD49-9DED-01BD6D754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331" y="1555750"/>
            <a:ext cx="96901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65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36E2610-ED15-8D48-968B-7FF5F9C47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536EBAD-7E87-084A-BCA9-7F57B791734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FFA0048-C46C-3847-9C6D-3826E9ED7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81" y="1491059"/>
            <a:ext cx="111252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571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Megatron-LM</a:t>
            </a:r>
            <a:r>
              <a:rPr lang="zh-CN" altLang="en-US" sz="7200" dirty="0"/>
              <a:t> </a:t>
            </a:r>
            <a:r>
              <a:rPr lang="en-US" altLang="zh-CN" sz="7200"/>
              <a:t>04</a:t>
            </a:r>
            <a:endParaRPr lang="en-US" altLang="zh-CN" sz="7200" dirty="0"/>
          </a:p>
          <a:p>
            <a:r>
              <a:rPr lang="zh-CN" altLang="en-US" dirty="0"/>
              <a:t>序列并行实现</a:t>
            </a:r>
          </a:p>
        </p:txBody>
      </p:sp>
    </p:spTree>
    <p:extLst>
      <p:ext uri="{BB962C8B-B14F-4D97-AF65-F5344CB8AC3E}">
        <p14:creationId xmlns:p14="http://schemas.microsoft.com/office/powerpoint/2010/main" val="2549639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2E46413-F3A2-8047-AE81-EB6DADDC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7B63275-3852-1840-867B-ED742F0D0D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8E741C-3297-F945-AC3D-DF3B9DF807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046"/>
          <a:stretch/>
        </p:blipFill>
        <p:spPr>
          <a:xfrm>
            <a:off x="9371" y="558414"/>
            <a:ext cx="8528763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898D6CB-73D1-EE44-8C0B-D696271FA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8526" y="3682131"/>
            <a:ext cx="3081600" cy="6139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9B93D77-9F76-BA49-B9D1-0DBED1E68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827" y="2353119"/>
            <a:ext cx="5963307" cy="37917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7D6327-D8A0-F247-964E-3311E2BB7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8526" y="4478403"/>
            <a:ext cx="3081600" cy="203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341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2E46413-F3A2-8047-AE81-EB6DADDC2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7B63275-3852-1840-867B-ED742F0D0D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C2B8035-36C1-B64C-B307-53AF233ECD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405"/>
          <a:stretch/>
        </p:blipFill>
        <p:spPr>
          <a:xfrm>
            <a:off x="-11599" y="267928"/>
            <a:ext cx="8241199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69B84ED-80AE-DE47-AC23-5D1971CFC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2" y="1891644"/>
            <a:ext cx="3081600" cy="6932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4D80084-E84B-C74F-8DAF-91466086B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2" y="3086256"/>
            <a:ext cx="3081600" cy="6106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E67D236-A969-FA4D-948D-26A738260A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62" y="3924322"/>
            <a:ext cx="3081600" cy="220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80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DF127E-7F9B-694E-B85E-0028BA6EA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CFAFA3-C6AA-DA43-9F0C-DF72C89186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B736CD-2BD0-2943-B79B-DAAD938519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485"/>
          <a:stretch/>
        </p:blipFill>
        <p:spPr>
          <a:xfrm>
            <a:off x="2381" y="241737"/>
            <a:ext cx="8353343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2A4E804-04E1-ED42-8C2C-0215CC2D7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2196" y="1545162"/>
            <a:ext cx="3081600" cy="11929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B40243F-F0B4-7A46-92B0-3F033A91D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1983" y="3436053"/>
            <a:ext cx="3081600" cy="17561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8FA0C1C-53FC-C34C-B12C-1FB57A6B7D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2196" y="4662012"/>
            <a:ext cx="3081600" cy="151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74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0126DED-B769-8A4B-8979-1385D30A4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BD0DE52-063F-1941-AD6C-D61970773C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C2ECA3-346A-ED43-AF94-CC9D1255CA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623"/>
          <a:stretch/>
        </p:blipFill>
        <p:spPr>
          <a:xfrm>
            <a:off x="0" y="-262655"/>
            <a:ext cx="8458447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A2BDEC5-A7B1-EB47-94D5-123A822F4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069" y="1147604"/>
            <a:ext cx="3081600" cy="100007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4F964DD-7758-C14F-BA42-F254C1C0A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4431" y="2367468"/>
            <a:ext cx="3081600" cy="12071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1315338-574B-294B-90C0-6DFA314D9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8068" y="2800889"/>
            <a:ext cx="3081600" cy="1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9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bg1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477321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97441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40384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51778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97441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40384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56856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304237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51617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306888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57420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476078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97317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302538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40259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9961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9961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9961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45702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55404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55404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55404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AC2729B-33BA-D342-94D3-BD3695260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AFEACC0-884C-A341-8D81-A4EE5C14A0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CFC3B96-BD4B-6649-94FF-106587FE6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28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6" y="476671"/>
            <a:ext cx="10958766" cy="626915"/>
          </a:xfrm>
        </p:spPr>
        <p:txBody>
          <a:bodyPr anchor="ctr"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分布式训练加速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zh-CN" altLang="en-US" sz="2400" b="1" dirty="0">
                <a:latin typeface="Gill Sans MT" panose="020B0502020104020203" pitchFamily="34" charset="0"/>
              </a:rPr>
              <a:t>分布式加速库：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2">
              <a:lnSpc>
                <a:spcPct val="130000"/>
              </a:lnSpc>
              <a:buClr>
                <a:srgbClr val="92D050"/>
              </a:buClr>
            </a:pPr>
            <a:r>
              <a:rPr lang="zh-CN" altLang="en-US" sz="1800" dirty="0">
                <a:latin typeface="Gill Sans MT" panose="020B0502020104020203" pitchFamily="34" charset="0"/>
              </a:rPr>
              <a:t>业界常用分布式加速库 </a:t>
            </a:r>
            <a:r>
              <a:rPr lang="en-US" altLang="zh-CN" sz="1800" dirty="0">
                <a:latin typeface="Gill Sans MT" panose="020B0502020104020203" pitchFamily="34" charset="0"/>
              </a:rPr>
              <a:t>&amp;</a:t>
            </a:r>
            <a:r>
              <a:rPr lang="zh-CN" altLang="en-US" sz="1800" dirty="0">
                <a:latin typeface="Gill Sans MT" panose="020B0502020104020203" pitchFamily="34" charset="0"/>
              </a:rPr>
              <a:t> 作用</a:t>
            </a:r>
            <a:endParaRPr lang="en-US" altLang="zh-CN" dirty="0">
              <a:latin typeface="Gill Sans MT" panose="020B0502020104020203" pitchFamily="34" charset="0"/>
            </a:endParaRP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</a:rPr>
              <a:t>DeepSpeed</a:t>
            </a:r>
            <a:r>
              <a:rPr lang="zh-CN" altLang="en-US" sz="2400" b="1" dirty="0">
                <a:latin typeface="Gill Sans MT" panose="020B0502020104020203" pitchFamily="34" charset="0"/>
              </a:rPr>
              <a:t> 特性：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2">
              <a:lnSpc>
                <a:spcPct val="130000"/>
              </a:lnSpc>
              <a:buClr>
                <a:srgbClr val="92D050"/>
              </a:buClr>
            </a:pPr>
            <a:r>
              <a:rPr lang="zh-CN" altLang="en-US" sz="1800" dirty="0">
                <a:latin typeface="Gill Sans MT" panose="020B0502020104020203" pitchFamily="34" charset="0"/>
              </a:rPr>
              <a:t>基本概念 </a:t>
            </a:r>
            <a:r>
              <a:rPr lang="en-US" altLang="zh-CN" sz="1800" dirty="0">
                <a:latin typeface="Gill Sans MT" panose="020B0502020104020203" pitchFamily="34" charset="0"/>
              </a:rPr>
              <a:t>-</a:t>
            </a:r>
            <a:r>
              <a:rPr lang="zh-CN" altLang="en-US" sz="1800" dirty="0">
                <a:latin typeface="Gill Sans MT" panose="020B0502020104020203" pitchFamily="34" charset="0"/>
              </a:rPr>
              <a:t> 整体框架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Zero-1/2/3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ZeRO-Offload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ZeRO-Infinity</a:t>
            </a: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</a:rPr>
              <a:t>Megatron</a:t>
            </a:r>
            <a:r>
              <a:rPr lang="zh-CN" altLang="en-US" sz="2400" b="1" dirty="0">
                <a:latin typeface="Gill Sans MT" panose="020B0502020104020203" pitchFamily="34" charset="0"/>
              </a:rPr>
              <a:t> 特性：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marL="939606" lvl="2" indent="-3429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总体介绍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整体流程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并行配置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DP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TP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PP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endParaRPr lang="en-US" altLang="zh-CN" sz="18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D8899B3E-12A2-1041-A4E9-62ED78D67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思维导图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62F5349-0340-904E-A8AC-1B252E21E0D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35" y="1305311"/>
            <a:ext cx="9278024" cy="4994275"/>
          </a:xfrm>
        </p:spPr>
      </p:pic>
    </p:spTree>
    <p:extLst>
      <p:ext uri="{BB962C8B-B14F-4D97-AF65-F5344CB8AC3E}">
        <p14:creationId xmlns:p14="http://schemas.microsoft.com/office/powerpoint/2010/main" val="1613931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Colossal-AI</a:t>
            </a:r>
            <a:r>
              <a:rPr lang="zh-CN" altLang="en-US" sz="7200" dirty="0"/>
              <a:t> </a:t>
            </a:r>
            <a:r>
              <a:rPr lang="en-US" altLang="zh-CN" sz="7200" dirty="0"/>
              <a:t>01</a:t>
            </a:r>
          </a:p>
          <a:p>
            <a:r>
              <a:rPr lang="zh-CN" altLang="en-US" dirty="0"/>
              <a:t>序列并行原理</a:t>
            </a:r>
          </a:p>
        </p:txBody>
      </p:sp>
    </p:spTree>
    <p:extLst>
      <p:ext uri="{BB962C8B-B14F-4D97-AF65-F5344CB8AC3E}">
        <p14:creationId xmlns:p14="http://schemas.microsoft.com/office/powerpoint/2010/main" val="2521391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D1077FB-D670-9E4F-B419-930423939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49A8CE6-CE32-5541-9958-CEDD98005F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943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DeepSpeed</a:t>
            </a:r>
            <a:r>
              <a:rPr lang="zh-CN" altLang="en-US" sz="7200" dirty="0"/>
              <a:t> </a:t>
            </a:r>
            <a:r>
              <a:rPr lang="en-US" altLang="zh-CN" sz="7200" dirty="0"/>
              <a:t>02</a:t>
            </a:r>
          </a:p>
          <a:p>
            <a:r>
              <a:rPr lang="zh-CN" altLang="en-US" dirty="0"/>
              <a:t>序列并行原理</a:t>
            </a:r>
          </a:p>
        </p:txBody>
      </p:sp>
    </p:spTree>
    <p:extLst>
      <p:ext uri="{BB962C8B-B14F-4D97-AF65-F5344CB8AC3E}">
        <p14:creationId xmlns:p14="http://schemas.microsoft.com/office/powerpoint/2010/main" val="2296688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D1077FB-D670-9E4F-B419-930423939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49A8CE6-CE32-5541-9958-CEDD98005F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209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Megatron-LM</a:t>
            </a:r>
            <a:r>
              <a:rPr lang="zh-CN" altLang="en-US" sz="7200" dirty="0"/>
              <a:t> </a:t>
            </a:r>
            <a:r>
              <a:rPr lang="en-US" altLang="zh-CN" sz="7200" dirty="0"/>
              <a:t>03</a:t>
            </a:r>
          </a:p>
          <a:p>
            <a:r>
              <a:rPr lang="zh-CN" altLang="en-US" dirty="0"/>
              <a:t>序列并行原理</a:t>
            </a:r>
          </a:p>
        </p:txBody>
      </p:sp>
    </p:spTree>
    <p:extLst>
      <p:ext uri="{BB962C8B-B14F-4D97-AF65-F5344CB8AC3E}">
        <p14:creationId xmlns:p14="http://schemas.microsoft.com/office/powerpoint/2010/main" val="4139524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32533</TotalTime>
  <Words>394</Words>
  <Application>Microsoft Macintosh PowerPoint</Application>
  <PresentationFormat>自定义</PresentationFormat>
  <Paragraphs>71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21</vt:i4>
      </vt:variant>
    </vt:vector>
  </HeadingPairs>
  <TitlesOfParts>
    <vt:vector size="36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大模型系列 – 分布式训练加速</vt:lpstr>
      <vt:lpstr>思维导图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11200</cp:revision>
  <cp:lastPrinted>2023-09-08T09:14:01Z</cp:lastPrinted>
  <dcterms:created xsi:type="dcterms:W3CDTF">2020-08-28T08:44:19Z</dcterms:created>
  <dcterms:modified xsi:type="dcterms:W3CDTF">2024-04-08T04:45:35Z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